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25"/>
  </p:notesMasterIdLst>
  <p:sldIdLst>
    <p:sldId id="256" r:id="rId2"/>
    <p:sldId id="270" r:id="rId3"/>
    <p:sldId id="267" r:id="rId4"/>
    <p:sldId id="259" r:id="rId5"/>
    <p:sldId id="271" r:id="rId6"/>
    <p:sldId id="277" r:id="rId7"/>
    <p:sldId id="273" r:id="rId8"/>
    <p:sldId id="278" r:id="rId9"/>
    <p:sldId id="272" r:id="rId10"/>
    <p:sldId id="283" r:id="rId11"/>
    <p:sldId id="279" r:id="rId12"/>
    <p:sldId id="284" r:id="rId13"/>
    <p:sldId id="282" r:id="rId14"/>
    <p:sldId id="285" r:id="rId15"/>
    <p:sldId id="286" r:id="rId16"/>
    <p:sldId id="287" r:id="rId17"/>
    <p:sldId id="288" r:id="rId18"/>
    <p:sldId id="289" r:id="rId19"/>
    <p:sldId id="292" r:id="rId20"/>
    <p:sldId id="293" r:id="rId21"/>
    <p:sldId id="291" r:id="rId22"/>
    <p:sldId id="290" r:id="rId23"/>
    <p:sldId id="266" r:id="rId24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Надежда" initials="Н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105" d="100"/>
          <a:sy n="105" d="100"/>
        </p:scale>
        <p:origin x="118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219DEAC-C2BD-4298-9F80-594ABE8AA23D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BC3CB7A7-592F-4356-942F-DC5D7A308D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62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87133-57A8-4398-BC2F-A0D082894513}" type="slidenum">
              <a:rPr lang="en-US" altLang="ru-RU"/>
              <a:pPr/>
              <a:t>7</a:t>
            </a:fld>
            <a:endParaRPr lang="en-US" altLang="ru-R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750888"/>
            <a:ext cx="5008562" cy="3757612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Content Layouts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87133-57A8-4398-BC2F-A0D082894513}" type="slidenum">
              <a:rPr lang="en-US" altLang="ru-RU"/>
              <a:pPr/>
              <a:t>19</a:t>
            </a:fld>
            <a:endParaRPr lang="en-US" altLang="ru-R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750888"/>
            <a:ext cx="5008562" cy="3757612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Content Layouts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F7B14AF-D76D-490F-BD32-EC6522A2A565}" type="datetime1">
              <a:rPr lang="ru-RU" smtClean="0"/>
              <a:pPr/>
              <a:t>18.11.2019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992E-354A-4154-A791-82BD39A07D11}" type="datetime1">
              <a:rPr lang="ru-RU" smtClean="0"/>
              <a:pPr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3516-041F-4CC7-9A42-F28A3132E9A2}" type="datetime1">
              <a:rPr lang="ru-RU" smtClean="0"/>
              <a:pPr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5257582-26C2-4143-9C44-D0D78E356BFB}" type="datetime1">
              <a:rPr lang="ru-RU" smtClean="0"/>
              <a:pPr/>
              <a:t>18.11.2019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27F4A19-3A96-49AC-AC11-BADCAF7BB3D6}" type="datetime1">
              <a:rPr lang="ru-RU" smtClean="0"/>
              <a:pPr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3214-E09C-4A53-BE2A-6859CC393A72}" type="datetime1">
              <a:rPr lang="ru-RU" smtClean="0"/>
              <a:pPr/>
              <a:t>18.11.2019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E90EC-D216-401A-8D32-FBB2327012F8}" type="datetime1">
              <a:rPr lang="ru-RU" smtClean="0"/>
              <a:pPr/>
              <a:t>18.11.2019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26A6881-CC77-414E-9AF1-3871A5C23151}" type="datetime1">
              <a:rPr lang="ru-RU" smtClean="0"/>
              <a:pPr/>
              <a:t>18.11.2019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E0BA3-5A7C-4C2C-9DD1-1D3A620B9E02}" type="datetime1">
              <a:rPr lang="ru-RU" smtClean="0"/>
              <a:pPr/>
              <a:t>18.11.2019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1078C29-7510-4F7A-9498-778AE7AB0930}" type="datetime1">
              <a:rPr lang="ru-RU" smtClean="0"/>
              <a:pPr/>
              <a:t>18.11.2019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1A2C28-FFD9-4B7D-8C1F-29340F0CD92D}" type="datetime1">
              <a:rPr lang="ru-RU" smtClean="0"/>
              <a:pPr/>
              <a:t>18.11.2019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2ECFD22-71D0-4CBA-9E12-F8533BE08871}" type="datetime1">
              <a:rPr lang="ru-RU" smtClean="0"/>
              <a:pPr/>
              <a:t>18.11.2019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chdousolnishko.tvoysadik.ru/" TargetMode="External"/><Relationship Id="rId2" Type="http://schemas.openxmlformats.org/officeDocument/2006/relationships/hyperlink" Target="mailto:solnishko.detsadder@mail.ru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0298" y="1785926"/>
            <a:ext cx="6215106" cy="4286280"/>
          </a:xfrm>
        </p:spPr>
        <p:txBody>
          <a:bodyPr>
            <a:normAutofit fontScale="90000"/>
          </a:bodyPr>
          <a:lstStyle/>
          <a:p>
            <a:pPr algn="ctr" eaLnBrk="0" hangingPunct="0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Georgia" pitchFamily="18" charset="0"/>
              </a:rPr>
              <a:t>Краткая презентация основной образовательной программы дошкольного образования</a:t>
            </a:r>
            <a:r>
              <a:rPr lang="ru-RU" b="1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Georgia" pitchFamily="18" charset="0"/>
              </a:rPr>
            </a:br>
            <a:endParaRPr lang="ru-RU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1571604" y="571480"/>
            <a:ext cx="7358114" cy="142876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>
              <a:tabLst>
                <a:tab pos="3819525" algn="l"/>
              </a:tabLst>
            </a:pPr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>Частное дошкольное </a:t>
            </a:r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>образовательное учреждение детский сад </a:t>
            </a:r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>«</a:t>
            </a:r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>Солнышко</a:t>
            </a:r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>» </a:t>
            </a:r>
          </a:p>
          <a:p>
            <a:pPr algn="ctr" eaLnBrk="0" hangingPunct="0">
              <a:tabLst>
                <a:tab pos="3819525" algn="l"/>
              </a:tabLst>
            </a:pPr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>город Дербент</a:t>
            </a:r>
            <a:endParaRPr lang="ru-RU" sz="2000" b="1" dirty="0" smtClean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587127" y="440093"/>
            <a:ext cx="4069704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tabLst>
                <a:tab pos="3819525" algn="l"/>
              </a:tabLst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3819525" algn="l"/>
              </a:tabLst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i="1" dirty="0" smtClean="0"/>
              <a:t>Целевые ориентиры </a:t>
            </a:r>
            <a:br>
              <a:rPr lang="ru-RU" sz="2200" b="1" i="1" dirty="0" smtClean="0"/>
            </a:br>
            <a:r>
              <a:rPr lang="ru-RU" sz="2200" b="1" i="1" dirty="0" smtClean="0"/>
              <a:t>на этапе завершения дошкольного образования: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857232"/>
            <a:ext cx="8501122" cy="5786478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Ребенок овладевает основными культурными средствами, способами деятельности, проявляет инициативу и самостоятельность в разных видах деятельности — игре, общении, познавательно-исследовательской деятельности, конструировании и др.; способен выбирать себе род занятий, участников по совместной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Ребенок обладает установкой положительного отношения к миру, к разным видам труда, другим людям и самому себе, обладает чувством собственного достоинства; активно взаимодействует со сверстниками и взрослыми, участвует в совместных играх.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конфликты. Умеет выражать и отстаивать свою позицию по разным вопросам.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Способен сотрудничать и выполнять как лидерские, так и исполнительские функции в совместной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Понимает, что все люди равны вне зависимости от их социального происхождения, этнической принадлежности, религиозных и других верований, их физических и психических особенностей.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Проявляет </a:t>
            </a:r>
            <a:r>
              <a:rPr lang="ru-RU" sz="1300" b="1" dirty="0" err="1" smtClean="0"/>
              <a:t>эмпатию</a:t>
            </a:r>
            <a:r>
              <a:rPr lang="ru-RU" sz="1300" b="1" dirty="0" smtClean="0"/>
              <a:t> по отношению к другим людям, готовность прийти на помощь тем, кто в этом нуждается.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Проявляет умение слышать других и стремление быть понятым другими.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Ребенок обладает развитым воображением, которое реализуется в разных видах деятельности, и прежде всего в игре; владеет разными формами и видами игры, различает условную и реальную ситуации; умеет подчиняться разным правилам и социальным нормам. Умеет распознавать различные ситуации и адекватно их оценивать.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Ребенок достаточно хорошо владеет устной речью, может выражать свои мысли и желания, использовать речь для выражения своих мыслей, чувств и желаний, построения речевого высказывания в ситуации общения, выделять звуки в словах, у ребенка </a:t>
            </a:r>
          </a:p>
          <a:p>
            <a:pPr lvl="0" algn="just">
              <a:spcBef>
                <a:spcPts val="0"/>
              </a:spcBef>
              <a:buNone/>
            </a:pPr>
            <a:r>
              <a:rPr lang="ru-RU" sz="1300" b="1" dirty="0" smtClean="0">
                <a:solidFill>
                  <a:srgbClr val="0070C0"/>
                </a:solidFill>
              </a:rPr>
              <a:t>      складываются предпосылки грамотности.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У ребенка развита крупная и мелкая моторика; он подвижен, вынослив, владеет основными движениями, может контролировать свои движения и управлять ими.</a:t>
            </a:r>
          </a:p>
          <a:p>
            <a:pPr>
              <a:spcBef>
                <a:spcPts val="0"/>
              </a:spcBef>
            </a:pPr>
            <a:endParaRPr lang="ru-RU" sz="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3966"/>
          </a:xfrm>
        </p:spPr>
        <p:txBody>
          <a:bodyPr>
            <a:normAutofit fontScale="90000"/>
          </a:bodyPr>
          <a:lstStyle/>
          <a:p>
            <a:pPr algn="ctr"/>
            <a:endParaRPr lang="ru-RU" sz="20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14282" y="500042"/>
            <a:ext cx="8072494" cy="6143668"/>
          </a:xfrm>
        </p:spPr>
        <p:txBody>
          <a:bodyPr>
            <a:normAutofit fontScale="47500" lnSpcReduction="20000"/>
          </a:bodyPr>
          <a:lstStyle/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Ребенок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навыки личной гигиены.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Проявляет ответственность за начатое дело.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Ребенок проявляет любознательность, задает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 Обладает начальными знаниями о себе, о природном и социальном мире, в котором он живет;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т.п.; способен к принятию собственных решений, опираясь на свои знания и умения в различных видах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Открыт новому, то есть проявляет желание узнавать новое, самостоятельно добывать новые знания; положительно относится к обучению в школе.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Проявляет уважение к жизни (в различных ее формах) и заботу об окружающей среде.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Эмоционально отзывается на красоту окружающего мира, произведения народного и профессионального искусства (музыку, танцы, театральную деятельность, изобразительную деятельность и т. д.).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Проявляет патриотические чувства, ощущает гордость за свою страну, ее достижения, имеет представление о ее географическом разнообразии, многонациональности, важнейших исторических событиях.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Имеет первичные представления о себе, семье, традиционных семейных ценностях, включая традиционные </a:t>
            </a:r>
            <a:r>
              <a:rPr lang="ru-RU" sz="2700" b="1" dirty="0" err="1" smtClean="0"/>
              <a:t>гендерные</a:t>
            </a:r>
            <a:r>
              <a:rPr lang="ru-RU" sz="2700" b="1" dirty="0" smtClean="0"/>
              <a:t> ориентации, проявляет уважение к своему и противоположному полу.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Соблюдает элементарные общепринятые нормы, имеет первичные ценностные представления о том, «что такое хорошо и что такое плохо», стремится поступать хорошо; проявляет уважение к старшим и заботу о младших.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Имеет начальные представления о здоровом образе жизни. Воспринимает здоровый образ жизни как ценность.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pPr algn="ctr"/>
            <a:r>
              <a:rPr lang="ru-RU" b="1" dirty="0" smtClean="0"/>
              <a:t>Содержательный раздел: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071546"/>
            <a:ext cx="8072494" cy="540240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/>
              <a:t>Содержательный раздел </a:t>
            </a:r>
            <a:r>
              <a:rPr lang="ru-RU" dirty="0" smtClean="0"/>
              <a:t>представляет общее содержание Программы, обеспечивающее полноценное развитие личности детей.</a:t>
            </a:r>
          </a:p>
          <a:p>
            <a:pPr algn="just"/>
            <a:r>
              <a:rPr lang="ru-RU" dirty="0" smtClean="0"/>
              <a:t> В него входит:</a:t>
            </a:r>
          </a:p>
          <a:p>
            <a:pPr algn="just">
              <a:buNone/>
            </a:pPr>
            <a:r>
              <a:rPr lang="ru-RU" dirty="0" smtClean="0"/>
              <a:t>- описание образовательной деятельности в соответствии с направлениями развития ребенка, представленными в пяти образовательных областях;</a:t>
            </a:r>
          </a:p>
          <a:p>
            <a:pPr algn="just">
              <a:buNone/>
            </a:pPr>
            <a:r>
              <a:rPr lang="ru-RU" dirty="0" smtClean="0"/>
              <a:t>- описание вариативных форм, способов, методов и средств реализации программы;</a:t>
            </a:r>
          </a:p>
          <a:p>
            <a:pPr algn="just">
              <a:buNone/>
            </a:pPr>
            <a:r>
              <a:rPr lang="ru-RU" dirty="0" smtClean="0"/>
              <a:t>- описание образовательной деятельности по профессиональной коррекции нарушений развития детей;</a:t>
            </a:r>
          </a:p>
          <a:p>
            <a:pPr algn="just">
              <a:buNone/>
            </a:pPr>
            <a:r>
              <a:rPr lang="ru-RU" dirty="0" smtClean="0"/>
              <a:t>- особенности взаимодействия педагогического коллектива с семьями воспитанников;</a:t>
            </a:r>
          </a:p>
          <a:p>
            <a:pPr algn="just">
              <a:buNone/>
            </a:pPr>
            <a:r>
              <a:rPr lang="ru-RU" dirty="0" smtClean="0"/>
              <a:t>- взаимодействие с социальными институтами детства;</a:t>
            </a:r>
          </a:p>
          <a:p>
            <a:pPr algn="just">
              <a:buNone/>
            </a:pPr>
            <a:r>
              <a:rPr lang="ru-RU" dirty="0" smtClean="0"/>
              <a:t>- вариативная часть программы.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000099"/>
                </a:solidFill>
              </a:rPr>
              <a:t>Образовательные области, обеспечивающие разностороннее развитие детей по ФГОС ДО:</a:t>
            </a:r>
            <a:endParaRPr lang="ru-RU" sz="2800" b="1" dirty="0">
              <a:solidFill>
                <a:srgbClr val="000099"/>
              </a:solidFill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843213" y="1844675"/>
            <a:ext cx="3384550" cy="71913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Физическое развитие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5000628" y="4786322"/>
            <a:ext cx="2714644" cy="1223963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Художественно-</a:t>
            </a:r>
          </a:p>
          <a:p>
            <a:pPr algn="ctr"/>
            <a:r>
              <a:rPr lang="ru-RU" sz="2400" b="1" dirty="0"/>
              <a:t>эстетическое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5143504" y="3071810"/>
            <a:ext cx="3446469" cy="1214446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/>
              <a:t> </a:t>
            </a:r>
            <a:r>
              <a:rPr lang="ru-RU" sz="2400" b="1" dirty="0"/>
              <a:t>Познавательное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1857356" y="4714884"/>
            <a:ext cx="2592388" cy="1285884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Речевое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85720" y="3071810"/>
            <a:ext cx="3357586" cy="122079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Социально-</a:t>
            </a:r>
          </a:p>
          <a:p>
            <a:pPr algn="ctr"/>
            <a:r>
              <a:rPr lang="ru-RU" sz="2400" b="1" dirty="0"/>
              <a:t>коммуникативное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cxnSp>
        <p:nvCxnSpPr>
          <p:cNvPr id="24588" name="AutoShape 12"/>
          <p:cNvCxnSpPr>
            <a:cxnSpLocks noChangeShapeType="1"/>
            <a:stCxn id="24580" idx="1"/>
            <a:endCxn id="24587" idx="0"/>
          </p:cNvCxnSpPr>
          <p:nvPr/>
        </p:nvCxnSpPr>
        <p:spPr bwMode="auto">
          <a:xfrm rot="10800000" flipV="1">
            <a:off x="1964513" y="2204244"/>
            <a:ext cx="878700" cy="8675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0" name="AutoShape 14"/>
          <p:cNvCxnSpPr>
            <a:cxnSpLocks noChangeShapeType="1"/>
            <a:stCxn id="24580" idx="2"/>
            <a:endCxn id="24580" idx="2"/>
          </p:cNvCxnSpPr>
          <p:nvPr/>
        </p:nvCxnSpPr>
        <p:spPr bwMode="auto">
          <a:xfrm>
            <a:off x="4535488" y="2563813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2" name="AutoShape 16"/>
          <p:cNvCxnSpPr>
            <a:cxnSpLocks noChangeShapeType="1"/>
            <a:stCxn id="24580" idx="3"/>
            <a:endCxn id="24585" idx="0"/>
          </p:cNvCxnSpPr>
          <p:nvPr/>
        </p:nvCxnSpPr>
        <p:spPr bwMode="auto">
          <a:xfrm>
            <a:off x="6227763" y="2204244"/>
            <a:ext cx="638976" cy="8675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3" name="AutoShape 17"/>
          <p:cNvCxnSpPr>
            <a:cxnSpLocks noChangeShapeType="1"/>
          </p:cNvCxnSpPr>
          <p:nvPr/>
        </p:nvCxnSpPr>
        <p:spPr bwMode="auto">
          <a:xfrm rot="16200000" flipH="1">
            <a:off x="2035951" y="4321975"/>
            <a:ext cx="428628" cy="3571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4" name="AutoShape 18"/>
          <p:cNvCxnSpPr>
            <a:cxnSpLocks noChangeShapeType="1"/>
            <a:endCxn id="24584" idx="1"/>
          </p:cNvCxnSpPr>
          <p:nvPr/>
        </p:nvCxnSpPr>
        <p:spPr bwMode="auto">
          <a:xfrm>
            <a:off x="4429124" y="5286388"/>
            <a:ext cx="571504" cy="11191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5" name="AutoShape 19"/>
          <p:cNvCxnSpPr>
            <a:cxnSpLocks noChangeShapeType="1"/>
          </p:cNvCxnSpPr>
          <p:nvPr/>
        </p:nvCxnSpPr>
        <p:spPr bwMode="auto">
          <a:xfrm flipV="1">
            <a:off x="6858016" y="4286256"/>
            <a:ext cx="571504" cy="5000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2560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ОБРАЗОВАТЕЛЬНАЯ ОБЛАСТЬ «ФИЗИЧЕСКОЕ РАЗВИТИЕ»: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214422"/>
            <a:ext cx="8286808" cy="5429288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b="1" dirty="0" smtClean="0"/>
              <a:t>Основная цель:</a:t>
            </a:r>
            <a:endParaRPr lang="ru-RU" dirty="0" smtClean="0"/>
          </a:p>
          <a:p>
            <a:pPr algn="just"/>
            <a:r>
              <a:rPr lang="ru-RU" dirty="0" smtClean="0"/>
              <a:t>воспитание здорового, жизнерадостного, жизнестойкого, физически совершенного, гармонически и творчески развитого ребёнка</a:t>
            </a:r>
          </a:p>
          <a:p>
            <a:pPr algn="just"/>
            <a:r>
              <a:rPr lang="ru-RU" b="1" dirty="0" smtClean="0"/>
              <a:t>Задачи физического развития: </a:t>
            </a:r>
            <a:endParaRPr lang="ru-RU" dirty="0" smtClean="0"/>
          </a:p>
          <a:p>
            <a:pPr algn="just"/>
            <a:r>
              <a:rPr lang="ru-RU" b="1" i="1" dirty="0" smtClean="0"/>
              <a:t>Оздоровительные: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 формирование правильной осанки; развитие гармоничного телосложения; развитие мышц лица, туловища, ног, рук, плечевого пояса, кистей, пальцев, шеи, глаз, внутренних органов </a:t>
            </a:r>
          </a:p>
          <a:p>
            <a:pPr algn="just"/>
            <a:r>
              <a:rPr lang="ru-RU" b="1" i="1" dirty="0" smtClean="0"/>
              <a:t>Образовательные: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 формирование двигательных умений и навыков; развитие психофизических качеств (быстроты, силы, гибкости, выносливости, глазомера, ловкости); развитие двигательных способностей (функции равновесия, координации движений)  </a:t>
            </a:r>
          </a:p>
          <a:p>
            <a:pPr algn="just"/>
            <a:r>
              <a:rPr lang="ru-RU" b="1" i="1" dirty="0" smtClean="0"/>
              <a:t>Воспитательные: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формирование потребности в ежедневных физических упражнениях; воспитание умения рационально использовать физические упражнения в самостоятельной двигательной деятельности; приобретение грации, пластичности, выразительности движений; воспитание самостоятельности, инициативности, самоорганизации, взаимопомощи</a:t>
            </a:r>
          </a:p>
          <a:p>
            <a:pPr algn="just"/>
            <a:r>
              <a:rPr lang="ru-RU" b="1" dirty="0" smtClean="0"/>
              <a:t>Основные направления работы по физическому развитию детей в дошкольном учреждении:</a:t>
            </a:r>
            <a:endParaRPr lang="ru-RU" dirty="0" smtClean="0"/>
          </a:p>
          <a:p>
            <a:pPr algn="just"/>
            <a:r>
              <a:rPr lang="ru-RU" dirty="0" smtClean="0"/>
              <a:t>Приобретение опыта в двигательной деятельности, связанной с выполнением упражнений, направленных на развитие физических качеств (координация, гибкость)</a:t>
            </a:r>
          </a:p>
          <a:p>
            <a:pPr algn="just"/>
            <a:r>
              <a:rPr lang="ru-RU" dirty="0" smtClean="0"/>
              <a:t>Приобретение опыта в двигательной деятельности, способствующей правильному формированию опорно-двигательной системы организма, развитию равновесия, координации движения</a:t>
            </a:r>
          </a:p>
          <a:p>
            <a:pPr algn="just"/>
            <a:r>
              <a:rPr lang="ru-RU" dirty="0" smtClean="0"/>
              <a:t>Приобретение опыта в двигательной активности, способствующей развитию крупной и мелкой моторики обеих рук</a:t>
            </a:r>
          </a:p>
          <a:p>
            <a:pPr algn="just"/>
            <a:r>
              <a:rPr lang="ru-RU" dirty="0" smtClean="0"/>
              <a:t>Приобретение опыта в двигательной деятельности, связанной с правильным, не наносящим ущерб организму выполнением основных движений (ходьба, бег, мягкие прыжки, повороты в стороны)</a:t>
            </a:r>
          </a:p>
          <a:p>
            <a:pPr algn="just"/>
            <a:r>
              <a:rPr lang="ru-RU" dirty="0" smtClean="0"/>
              <a:t>Формирование начальных представлений о некоторых видах спорта; овладение подвижными играми с правилами</a:t>
            </a:r>
          </a:p>
          <a:p>
            <a:pPr algn="just"/>
            <a:r>
              <a:rPr lang="ru-RU" dirty="0" smtClean="0"/>
              <a:t>Становление целенаправленности и </a:t>
            </a:r>
            <a:r>
              <a:rPr lang="ru-RU" dirty="0" err="1" smtClean="0"/>
              <a:t>саморегуляции</a:t>
            </a:r>
            <a:r>
              <a:rPr lang="ru-RU" dirty="0" smtClean="0"/>
              <a:t> в двигательной сфере</a:t>
            </a:r>
          </a:p>
          <a:p>
            <a:pPr algn="just"/>
            <a:r>
              <a:rPr lang="ru-RU" dirty="0" smtClean="0"/>
              <a:t>Становление ценностей здорового образа жизни; овладение его элементарными нормами и правилами </a:t>
            </a:r>
          </a:p>
          <a:p>
            <a:pPr algn="just">
              <a:buNone/>
            </a:pPr>
            <a:r>
              <a:rPr lang="ru-RU" dirty="0" smtClean="0"/>
              <a:t>       (в питании, двигательном режиме, закаливании, при формировании полезных привычек и др.)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14</a:t>
            </a:fld>
            <a:endParaRPr lang="ru-RU"/>
          </a:p>
        </p:txBody>
      </p:sp>
      <p:pic>
        <p:nvPicPr>
          <p:cNvPr id="3074" name="Picture 2" descr="C:\Documents and Settings\Администратор\Рабочий стол\материалы из интернета\разное\анимашки\п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86710" y="142852"/>
            <a:ext cx="762000" cy="12287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858280" cy="10826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ОБРАЗОВАТЕЛЬНАЯ ОБЛАСТЬ </a:t>
            </a:r>
            <a:br>
              <a:rPr lang="ru-RU" b="1" dirty="0" smtClean="0"/>
            </a:br>
            <a:r>
              <a:rPr lang="ru-RU" b="1" dirty="0" smtClean="0"/>
              <a:t>«СОЦИАЛЬНО-КОММУНИКАТИВНОЕ РАЗВИТИЕ»: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901014" cy="5045216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/>
              <a:t>Основная цель:</a:t>
            </a:r>
            <a:endParaRPr lang="ru-RU" sz="1200" dirty="0" smtClean="0"/>
          </a:p>
          <a:p>
            <a:pPr algn="just"/>
            <a:r>
              <a:rPr lang="ru-RU" sz="1200" dirty="0" smtClean="0"/>
              <a:t>позитивная социализация детей дошкольного возраста; приобщение детей к </a:t>
            </a:r>
            <a:r>
              <a:rPr lang="ru-RU" sz="1200" dirty="0" err="1" smtClean="0"/>
              <a:t>социокультурным</a:t>
            </a:r>
            <a:r>
              <a:rPr lang="ru-RU" sz="1200" dirty="0" smtClean="0"/>
              <a:t> нормам, традициям семьи, общества и государства; формирование основ безопасности.</a:t>
            </a:r>
          </a:p>
          <a:p>
            <a:pPr algn="just"/>
            <a:r>
              <a:rPr lang="ru-RU" sz="1200" b="1" dirty="0" smtClean="0"/>
              <a:t>Задачи социально-коммуникативного развития по ФГОС ДО:</a:t>
            </a:r>
            <a:endParaRPr lang="ru-RU" sz="1200" dirty="0" smtClean="0"/>
          </a:p>
          <a:p>
            <a:pPr algn="just"/>
            <a:r>
              <a:rPr lang="ru-RU" sz="1200" dirty="0" smtClean="0"/>
              <a:t>Усвоение норм и ценностей, принятых в обществе, включая моральные и нравственные ценности</a:t>
            </a:r>
          </a:p>
          <a:p>
            <a:pPr algn="just"/>
            <a:r>
              <a:rPr lang="ru-RU" sz="1200" dirty="0" smtClean="0"/>
              <a:t>Развитие общения и взаимодействия ребёнка со взрослыми и сверстниками</a:t>
            </a:r>
          </a:p>
          <a:p>
            <a:pPr algn="just"/>
            <a:r>
              <a:rPr lang="ru-RU" sz="1200" dirty="0" smtClean="0"/>
              <a:t>Становление самостоятельности, целенаправленности и </a:t>
            </a:r>
            <a:r>
              <a:rPr lang="ru-RU" sz="1200" dirty="0" err="1" smtClean="0"/>
              <a:t>саморегуляции</a:t>
            </a:r>
            <a:r>
              <a:rPr lang="ru-RU" sz="1200" dirty="0" smtClean="0"/>
              <a:t> собственных действий</a:t>
            </a:r>
          </a:p>
          <a:p>
            <a:pPr algn="just"/>
            <a:r>
              <a:rPr lang="ru-RU" sz="1200" dirty="0" smtClean="0"/>
              <a:t>Развитие социального и эмоционального интеллекта, эмоциональной отзывчивости, сопереживания; формирование готовности к совместной деятельности со сверстниками</a:t>
            </a:r>
          </a:p>
          <a:p>
            <a:pPr algn="just"/>
            <a:r>
              <a:rPr lang="ru-RU" sz="1200" dirty="0" smtClean="0"/>
              <a:t>Формирование уважительного отношения и чувства принадлежности к своей семье и к сообществу детей и взрослых в организации</a:t>
            </a:r>
          </a:p>
          <a:p>
            <a:pPr algn="just"/>
            <a:r>
              <a:rPr lang="ru-RU" sz="1200" dirty="0" smtClean="0"/>
              <a:t>Формирование позитивных установок к различным видам труда и творчества</a:t>
            </a:r>
          </a:p>
          <a:p>
            <a:pPr algn="just"/>
            <a:r>
              <a:rPr lang="ru-RU" sz="1200" dirty="0" smtClean="0"/>
              <a:t>Формирование основ безопасного поведения в быту, в социуме, природе</a:t>
            </a:r>
          </a:p>
          <a:p>
            <a:pPr algn="just"/>
            <a:r>
              <a:rPr lang="ru-RU" sz="1200" b="1" dirty="0" smtClean="0"/>
              <a:t>Основные направления работы по социально-коммуникативному развитию детей в дошкольном учреждении:</a:t>
            </a:r>
            <a:endParaRPr lang="ru-RU" sz="1200" dirty="0" smtClean="0"/>
          </a:p>
          <a:p>
            <a:pPr algn="just"/>
            <a:r>
              <a:rPr lang="ru-RU" sz="1200" i="1" dirty="0" smtClean="0"/>
              <a:t>Социализация, развитие общения, нравственное воспитание</a:t>
            </a:r>
            <a:endParaRPr lang="ru-RU" sz="1200" dirty="0" smtClean="0"/>
          </a:p>
          <a:p>
            <a:pPr algn="just"/>
            <a:r>
              <a:rPr lang="ru-RU" sz="1200" i="1" dirty="0" smtClean="0"/>
              <a:t>Ребёнок в семье и сообществе, патриотическое воспитание</a:t>
            </a:r>
            <a:endParaRPr lang="ru-RU" sz="1200" dirty="0" smtClean="0"/>
          </a:p>
          <a:p>
            <a:pPr algn="just"/>
            <a:r>
              <a:rPr lang="ru-RU" sz="1200" i="1" dirty="0" smtClean="0"/>
              <a:t>Самообслуживание, самостоятельность, трудовое воспитание</a:t>
            </a:r>
            <a:endParaRPr lang="ru-RU" sz="1200" dirty="0" smtClean="0"/>
          </a:p>
          <a:p>
            <a:pPr algn="just"/>
            <a:r>
              <a:rPr lang="ru-RU" sz="1200" i="1" dirty="0" smtClean="0"/>
              <a:t>Формирование основ безопасности</a:t>
            </a:r>
            <a:endParaRPr lang="ru-RU" sz="1200" dirty="0" smtClean="0"/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15</a:t>
            </a:fld>
            <a:endParaRPr lang="ru-RU"/>
          </a:p>
        </p:txBody>
      </p:sp>
      <p:pic>
        <p:nvPicPr>
          <p:cNvPr id="5" name="Picture 3" descr="C:\Documents and Settings\Администратор\Рабочий стол\материалы из интернета\разное\анимашки\t85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5143512"/>
            <a:ext cx="2065572" cy="131445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684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ОБРАЗОВАТЕЛЬНАЯ ОБЛАСТЬ «РЕЧЕВОЕ РАЗВИТИЕ»: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115328" cy="5188092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/>
              <a:t>Основная цель: </a:t>
            </a:r>
            <a:r>
              <a:rPr lang="ru-RU" sz="1200" dirty="0" smtClean="0"/>
              <a:t>развитие свободного общения с взрослыми и детьми, овладение конструктивными способами и средствами взаимодействия с окружающими.</a:t>
            </a:r>
          </a:p>
          <a:p>
            <a:pPr algn="just"/>
            <a:r>
              <a:rPr lang="ru-RU" sz="1200" b="1" dirty="0" smtClean="0"/>
              <a:t>Задачи речевого развития по ФГОС ДО:</a:t>
            </a:r>
            <a:endParaRPr lang="ru-RU" sz="1200" dirty="0" smtClean="0"/>
          </a:p>
          <a:p>
            <a:pPr algn="just"/>
            <a:r>
              <a:rPr lang="ru-RU" sz="1200" dirty="0" smtClean="0"/>
              <a:t>Владение речью как средством общения и культуры</a:t>
            </a:r>
          </a:p>
          <a:p>
            <a:pPr algn="just"/>
            <a:r>
              <a:rPr lang="ru-RU" sz="1200" dirty="0" smtClean="0"/>
              <a:t>Обогащение активного словаря</a:t>
            </a:r>
          </a:p>
          <a:p>
            <a:pPr algn="just"/>
            <a:r>
              <a:rPr lang="ru-RU" sz="1200" dirty="0" smtClean="0"/>
              <a:t>Развитие связной, грамматически правильной диалогической и монологической речи</a:t>
            </a:r>
          </a:p>
          <a:p>
            <a:pPr algn="just"/>
            <a:r>
              <a:rPr lang="ru-RU" sz="1200" dirty="0" smtClean="0"/>
              <a:t>Развитие речевого творчества</a:t>
            </a:r>
          </a:p>
          <a:p>
            <a:pPr algn="just"/>
            <a:r>
              <a:rPr lang="ru-RU" sz="1200" dirty="0" smtClean="0"/>
              <a:t>Развитие звуковой и интонационной культуры речи, фонематического слуха</a:t>
            </a:r>
          </a:p>
          <a:p>
            <a:pPr algn="just"/>
            <a:r>
              <a:rPr lang="ru-RU" sz="1200" dirty="0" smtClean="0"/>
              <a:t>Знакомство с книжной культурой, детской литературой, понимание на слух текстов различных жанров детской литературы</a:t>
            </a:r>
          </a:p>
          <a:p>
            <a:pPr algn="just"/>
            <a:r>
              <a:rPr lang="ru-RU" sz="1200" dirty="0" smtClean="0"/>
              <a:t>Формирование звуковой аналитико-синтетической активности как предпосылки обучения грамоте</a:t>
            </a:r>
          </a:p>
          <a:p>
            <a:pPr algn="just"/>
            <a:r>
              <a:rPr lang="ru-RU" sz="1200" b="1" dirty="0" smtClean="0"/>
              <a:t>Основные направления работы по развитию речи детей в дошкольном учреждении:</a:t>
            </a:r>
            <a:endParaRPr lang="ru-RU" sz="1200" dirty="0" smtClean="0"/>
          </a:p>
          <a:p>
            <a:pPr algn="just"/>
            <a:r>
              <a:rPr lang="ru-RU" sz="1200" i="1" dirty="0" smtClean="0"/>
              <a:t>Развитие словаря</a:t>
            </a:r>
            <a:r>
              <a:rPr lang="ru-RU" sz="1200" dirty="0" smtClean="0"/>
              <a:t> (освоение значений слов и их уместное употребление в соответствии с контекстом высказывания, ситуацией, в которой происходит общение)</a:t>
            </a:r>
          </a:p>
          <a:p>
            <a:pPr algn="just"/>
            <a:r>
              <a:rPr lang="ru-RU" sz="1200" i="1" dirty="0" smtClean="0"/>
              <a:t>Воспитание звуковой культуры речи</a:t>
            </a:r>
            <a:r>
              <a:rPr lang="ru-RU" sz="1200" dirty="0" smtClean="0"/>
              <a:t> (развитие восприятия звуков родной речи и произношения)</a:t>
            </a:r>
          </a:p>
          <a:p>
            <a:pPr algn="just"/>
            <a:r>
              <a:rPr lang="ru-RU" sz="1200" i="1" dirty="0" smtClean="0"/>
              <a:t>Воспитание интереса и любви к чтению, развитие литературной речи</a:t>
            </a:r>
            <a:endParaRPr lang="ru-RU" sz="1200" dirty="0" smtClean="0"/>
          </a:p>
          <a:p>
            <a:pPr algn="just"/>
            <a:r>
              <a:rPr lang="ru-RU" sz="1200" i="1" dirty="0" smtClean="0"/>
              <a:t>Развитие связной речи</a:t>
            </a:r>
            <a:r>
              <a:rPr lang="ru-RU" sz="1200" dirty="0" smtClean="0"/>
              <a:t> (диалогическая (разговорная) речь, монологическая речь (рассказывание))</a:t>
            </a:r>
          </a:p>
          <a:p>
            <a:pPr algn="just"/>
            <a:r>
              <a:rPr lang="ru-RU" sz="1200" i="1" dirty="0" smtClean="0"/>
              <a:t>Практическое овладение воспитанниками нормами речи </a:t>
            </a:r>
            <a:r>
              <a:rPr lang="ru-RU" sz="1200" dirty="0" smtClean="0"/>
              <a:t>(способствование развитию речи как средства общения)</a:t>
            </a:r>
          </a:p>
          <a:p>
            <a:pPr algn="just"/>
            <a:r>
              <a:rPr lang="ru-RU" sz="1200" i="1" dirty="0" smtClean="0"/>
              <a:t>Формирование грамматического строя речи</a:t>
            </a:r>
            <a:r>
              <a:rPr lang="ru-RU" sz="1200" dirty="0" smtClean="0"/>
              <a:t> (морфология (изменение слов по родам, числам, </a:t>
            </a:r>
          </a:p>
          <a:p>
            <a:pPr algn="just">
              <a:buNone/>
            </a:pPr>
            <a:r>
              <a:rPr lang="ru-RU" sz="1200" dirty="0" smtClean="0"/>
              <a:t>      падежам), синтаксис (освоение различных типов словосочетаний и предложений), словообразование)</a:t>
            </a:r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16</a:t>
            </a:fld>
            <a:endParaRPr lang="ru-RU"/>
          </a:p>
        </p:txBody>
      </p:sp>
      <p:pic>
        <p:nvPicPr>
          <p:cNvPr id="1026" name="Picture 2" descr="C:\Documents and Settings\Администратор\Рабочий стол\материалы из интернета\разное\анимашки\574a61436c4d46c39fe790e129042249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285728"/>
            <a:ext cx="1285876" cy="87868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ОБРАЗОВАТЕЛЬНАЯ ОБЛАСТЬ «ПОЗНАВАТЕЛЬНОЕ РАЗВИТИЕ»: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8043890" cy="4973778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/>
              <a:t>Основная цель:</a:t>
            </a:r>
            <a:endParaRPr lang="ru-RU" sz="1200" dirty="0" smtClean="0"/>
          </a:p>
          <a:p>
            <a:pPr algn="just"/>
            <a:r>
              <a:rPr lang="ru-RU" sz="1200" dirty="0" smtClean="0"/>
              <a:t>ознакомление с окружающим социальным миром, с природой и природными явлениями; формирование целостной картины мира; формирование элементарных математических представлений; развитие познавательно-исследовательской деятельности.</a:t>
            </a:r>
          </a:p>
          <a:p>
            <a:pPr algn="just"/>
            <a:r>
              <a:rPr lang="ru-RU" sz="1200" b="1" dirty="0" smtClean="0"/>
              <a:t>Задачи познавательного развития по ФГОС ДО:</a:t>
            </a:r>
            <a:endParaRPr lang="ru-RU" sz="1200" dirty="0" smtClean="0"/>
          </a:p>
          <a:p>
            <a:pPr algn="just"/>
            <a:r>
              <a:rPr lang="ru-RU" sz="1200" dirty="0" smtClean="0"/>
              <a:t>Развитие интересов детей, любознательности и познавательной мотивации</a:t>
            </a:r>
          </a:p>
          <a:p>
            <a:pPr algn="just"/>
            <a:r>
              <a:rPr lang="ru-RU" sz="1200" dirty="0" smtClean="0"/>
              <a:t>Формирование познавательных действий, становление сознания</a:t>
            </a:r>
          </a:p>
          <a:p>
            <a:pPr algn="just"/>
            <a:r>
              <a:rPr lang="ru-RU" sz="1200" dirty="0" smtClean="0"/>
              <a:t>Развитие воображения и творческой активности</a:t>
            </a:r>
          </a:p>
          <a:p>
            <a:pPr algn="just"/>
            <a:r>
              <a:rPr lang="ru-RU" sz="1200" dirty="0" smtClean="0"/>
              <a:t>Формирование первичных представлений о себе, других людях</a:t>
            </a:r>
          </a:p>
          <a:p>
            <a:pPr algn="just"/>
            <a:r>
              <a:rPr lang="ru-RU" sz="1200" dirty="0" smtClean="0"/>
              <a:t>Формирование первичных представлений об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</a:t>
            </a:r>
          </a:p>
          <a:p>
            <a:pPr algn="just"/>
            <a:r>
              <a:rPr lang="ru-RU" sz="1200" dirty="0" smtClean="0"/>
              <a:t>Формирование первичных представлений о малой Родине и Отечестве, представлений о </a:t>
            </a:r>
            <a:r>
              <a:rPr lang="ru-RU" sz="1200" dirty="0" err="1" smtClean="0"/>
              <a:t>социокультурных</a:t>
            </a:r>
            <a:r>
              <a:rPr lang="ru-RU" sz="1200" dirty="0" smtClean="0"/>
              <a:t> ценностях нашего народа, об отечественных традициях и праздниках, о планете Земля как общем доме людей, о многообразии стран и народов мира</a:t>
            </a:r>
          </a:p>
          <a:p>
            <a:pPr algn="just"/>
            <a:r>
              <a:rPr lang="ru-RU" sz="1200" dirty="0" smtClean="0"/>
              <a:t>Формирование первичных представлений об особенностях природы</a:t>
            </a:r>
          </a:p>
          <a:p>
            <a:pPr algn="just"/>
            <a:r>
              <a:rPr lang="ru-RU" sz="1200" b="1" dirty="0" smtClean="0"/>
              <a:t>Основные направления работы по познавательному развитию детей в дошкольном учреждении:</a:t>
            </a:r>
            <a:endParaRPr lang="ru-RU" sz="1200" dirty="0" smtClean="0"/>
          </a:p>
          <a:p>
            <a:pPr algn="just"/>
            <a:r>
              <a:rPr lang="ru-RU" sz="1200" i="1" dirty="0" smtClean="0"/>
              <a:t>Развитие познавательно-исследовательской деятельности</a:t>
            </a:r>
            <a:endParaRPr lang="ru-RU" sz="1200" dirty="0" smtClean="0"/>
          </a:p>
          <a:p>
            <a:pPr algn="just"/>
            <a:r>
              <a:rPr lang="ru-RU" sz="1200" i="1" dirty="0" smtClean="0"/>
              <a:t>Приобщение к </a:t>
            </a:r>
            <a:r>
              <a:rPr lang="ru-RU" sz="1200" i="1" dirty="0" err="1" smtClean="0"/>
              <a:t>социокультурным</a:t>
            </a:r>
            <a:r>
              <a:rPr lang="ru-RU" sz="1200" i="1" dirty="0" smtClean="0"/>
              <a:t> ценностям</a:t>
            </a:r>
            <a:endParaRPr lang="ru-RU" sz="1200" dirty="0" smtClean="0"/>
          </a:p>
          <a:p>
            <a:pPr algn="just"/>
            <a:r>
              <a:rPr lang="ru-RU" sz="1200" i="1" dirty="0" smtClean="0"/>
              <a:t>Формирование элементарных математических представлений</a:t>
            </a:r>
            <a:endParaRPr lang="ru-RU" sz="1200" dirty="0" smtClean="0"/>
          </a:p>
          <a:p>
            <a:pPr algn="just"/>
            <a:r>
              <a:rPr lang="ru-RU" sz="1200" i="1" dirty="0" smtClean="0"/>
              <a:t>Ознакомление с миром природы</a:t>
            </a:r>
            <a:endParaRPr lang="ru-RU" sz="1200" dirty="0" smtClean="0"/>
          </a:p>
          <a:p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17</a:t>
            </a:fld>
            <a:endParaRPr lang="ru-RU"/>
          </a:p>
        </p:txBody>
      </p:sp>
      <p:pic>
        <p:nvPicPr>
          <p:cNvPr id="2050" name="Picture 2" descr="C:\Documents and Settings\Администратор\Рабочий стол\материалы из интернета\разное\анимашки\0a70a813e6efd7a4ff1cccca73be74c6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285728"/>
            <a:ext cx="1285878" cy="128587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2971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ОБРАЗОВАТЕЛЬНАЯ ОБЛАСТЬ </a:t>
            </a:r>
            <a:br>
              <a:rPr lang="ru-RU" b="1" dirty="0" smtClean="0"/>
            </a:br>
            <a:r>
              <a:rPr lang="ru-RU" b="1" dirty="0" smtClean="0"/>
              <a:t>«ХУДОЖЕСТВЕННО-ЭСТЕТИЧЕСКОЕ РАЗВИТИЕ»: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15328" cy="4873752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/>
              <a:t>Основная цель:</a:t>
            </a:r>
            <a:endParaRPr lang="ru-RU" sz="1200" dirty="0" smtClean="0"/>
          </a:p>
          <a:p>
            <a:pPr algn="just"/>
            <a:r>
              <a:rPr lang="ru-RU" sz="1200" dirty="0" smtClean="0"/>
              <a:t>формирование интереса к эстетической стороне окружающей действительности; развитие эстетических чувств детей; развитие детского художественного творчества, интереса к самостоятельной творческой деятельности.</a:t>
            </a:r>
          </a:p>
          <a:p>
            <a:pPr algn="just"/>
            <a:r>
              <a:rPr lang="ru-RU" sz="1200" b="1" dirty="0" smtClean="0"/>
              <a:t>Задачи художественно-эстетического развития по ФГОС ДО:</a:t>
            </a:r>
            <a:endParaRPr lang="ru-RU" sz="1200" dirty="0" smtClean="0"/>
          </a:p>
          <a:p>
            <a:pPr algn="just"/>
            <a:r>
              <a:rPr lang="ru-RU" sz="1200" dirty="0" smtClean="0"/>
              <a:t>Развитие предпосылок ценностно-смыслового восприятия и понимания произведений искусства, мира природы</a:t>
            </a:r>
          </a:p>
          <a:p>
            <a:pPr algn="just"/>
            <a:r>
              <a:rPr lang="ru-RU" sz="1200" dirty="0" smtClean="0"/>
              <a:t>Становление эстетического отношения к окружающему миру</a:t>
            </a:r>
          </a:p>
          <a:p>
            <a:pPr algn="just"/>
            <a:r>
              <a:rPr lang="ru-RU" sz="1200" dirty="0" smtClean="0"/>
              <a:t>Формирование элементарных представлений о видах искусства</a:t>
            </a:r>
          </a:p>
          <a:p>
            <a:pPr algn="just"/>
            <a:r>
              <a:rPr lang="ru-RU" sz="1200" dirty="0" smtClean="0"/>
              <a:t>Восприятие музыки</a:t>
            </a:r>
          </a:p>
          <a:p>
            <a:pPr algn="just"/>
            <a:r>
              <a:rPr lang="ru-RU" sz="1200" dirty="0" smtClean="0"/>
              <a:t> Восприятие художественной литературы, фольклора</a:t>
            </a:r>
          </a:p>
          <a:p>
            <a:pPr algn="just"/>
            <a:r>
              <a:rPr lang="ru-RU" sz="1200" dirty="0" smtClean="0"/>
              <a:t>Стимулирование сопереживания персонажам художественных произведений</a:t>
            </a:r>
          </a:p>
          <a:p>
            <a:pPr algn="just"/>
            <a:r>
              <a:rPr lang="ru-RU" sz="1200" dirty="0" smtClean="0"/>
              <a:t>Реализация самостоятельной творческой деятельности (изобразительной, конструктивно-модельной, музыкальной и др.)</a:t>
            </a:r>
          </a:p>
          <a:p>
            <a:pPr algn="just"/>
            <a:r>
              <a:rPr lang="ru-RU" sz="1200" b="1" dirty="0" smtClean="0"/>
              <a:t>Основные направления работы по художественно-эстетическому развитию </a:t>
            </a:r>
            <a:endParaRPr lang="ru-RU" sz="1200" dirty="0" smtClean="0"/>
          </a:p>
          <a:p>
            <a:pPr algn="just"/>
            <a:r>
              <a:rPr lang="ru-RU" sz="1200" b="1" dirty="0" smtClean="0"/>
              <a:t>детей в дошкольном учреждении:</a:t>
            </a:r>
            <a:endParaRPr lang="ru-RU" sz="1200" dirty="0" smtClean="0"/>
          </a:p>
          <a:p>
            <a:pPr algn="just"/>
            <a:r>
              <a:rPr lang="ru-RU" sz="1200" i="1" dirty="0" smtClean="0"/>
              <a:t>Приобщение к искусству</a:t>
            </a:r>
            <a:endParaRPr lang="ru-RU" sz="1200" dirty="0" smtClean="0"/>
          </a:p>
          <a:p>
            <a:pPr algn="just"/>
            <a:r>
              <a:rPr lang="ru-RU" sz="1200" i="1" dirty="0" smtClean="0"/>
              <a:t>Изобразительная деятельность</a:t>
            </a:r>
            <a:endParaRPr lang="ru-RU" sz="1200" dirty="0" smtClean="0"/>
          </a:p>
          <a:p>
            <a:pPr algn="just"/>
            <a:r>
              <a:rPr lang="ru-RU" sz="1200" i="1" dirty="0" smtClean="0"/>
              <a:t>Конструктивно-модельная  деятельность</a:t>
            </a:r>
            <a:endParaRPr lang="ru-RU" sz="1200" dirty="0" smtClean="0"/>
          </a:p>
          <a:p>
            <a:pPr algn="just"/>
            <a:r>
              <a:rPr lang="ru-RU" sz="1200" i="1" dirty="0" smtClean="0"/>
              <a:t>Музыкальная  деятельность</a:t>
            </a:r>
            <a:endParaRPr lang="ru-RU" sz="1200" dirty="0" smtClean="0"/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18</a:t>
            </a:fld>
            <a:endParaRPr lang="ru-RU"/>
          </a:p>
        </p:txBody>
      </p:sp>
      <p:pic>
        <p:nvPicPr>
          <p:cNvPr id="4099" name="Picture 3" descr="C:\Documents and Settings\Администратор\Рабочий стол\материалы из интернета\разное\анимашки\b361b7018a1d01b9f42104e7c99c4a9b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5214950"/>
            <a:ext cx="1071570" cy="117611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428604"/>
            <a:ext cx="7139014" cy="1143008"/>
          </a:xfrm>
        </p:spPr>
        <p:txBody>
          <a:bodyPr>
            <a:normAutofit/>
          </a:bodyPr>
          <a:lstStyle/>
          <a:p>
            <a:pPr algn="ctr"/>
            <a:r>
              <a:rPr lang="ru-RU" altLang="ru-RU" sz="2800" b="1" dirty="0" smtClean="0">
                <a:solidFill>
                  <a:srgbClr val="002060"/>
                </a:solidFill>
              </a:rPr>
              <a:t>Направления взаимодействия с семьями воспитанников:</a:t>
            </a:r>
            <a:endParaRPr lang="en-US" altLang="ru-RU" sz="2800" dirty="0">
              <a:solidFill>
                <a:srgbClr val="002060"/>
              </a:solidFill>
            </a:endParaRP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blackGray">
          <a:xfrm rot="16200000" flipH="1" flipV="1">
            <a:off x="3700251" y="1507848"/>
            <a:ext cx="657763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251723" y="5745463"/>
            <a:ext cx="168275" cy="168275"/>
            <a:chOff x="2928" y="2208"/>
            <a:chExt cx="262" cy="262"/>
          </a:xfrm>
        </p:grpSpPr>
        <p:sp>
          <p:nvSpPr>
            <p:cNvPr id="8214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20" name="AutoShape 28"/>
          <p:cNvSpPr>
            <a:spLocks noChangeArrowheads="1"/>
          </p:cNvSpPr>
          <p:nvPr/>
        </p:nvSpPr>
        <p:spPr bwMode="gray">
          <a:xfrm>
            <a:off x="428596" y="2214554"/>
            <a:ext cx="7929618" cy="1571636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gray">
          <a:xfrm>
            <a:off x="714348" y="2285992"/>
            <a:ext cx="7572428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ВЗАИМОПОЗНАНИЕ И ВЗАИМОИНФОРМИРОВАНИЕ </a:t>
            </a:r>
          </a:p>
          <a:p>
            <a:pPr algn="ctr">
              <a:lnSpc>
                <a:spcPct val="90000"/>
              </a:lnSpc>
            </a:pPr>
            <a:r>
              <a:rPr lang="ru-RU" altLang="ru-RU" sz="1400" b="1" dirty="0" smtClean="0">
                <a:solidFill>
                  <a:srgbClr val="002060"/>
                </a:solidFill>
                <a:cs typeface="Arial" charset="0"/>
              </a:rPr>
              <a:t>(</a:t>
            </a:r>
            <a:r>
              <a:rPr lang="ru-RU" sz="1400" dirty="0" smtClean="0"/>
              <a:t>беседы, консультации, буклеты, памятки, папки-передвижки, анкетирование, посещение семей на дому, сбор сведений о семье, проведение Дней открытых дверей, информирование через сайт ДОУ)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8226" name="AutoShape 34"/>
          <p:cNvSpPr>
            <a:spLocks noChangeArrowheads="1"/>
          </p:cNvSpPr>
          <p:nvPr/>
        </p:nvSpPr>
        <p:spPr bwMode="blackGray">
          <a:xfrm rot="16200000" flipV="1">
            <a:off x="4434747" y="1446850"/>
            <a:ext cx="636883" cy="755650"/>
          </a:xfrm>
          <a:prstGeom prst="rightArrow">
            <a:avLst>
              <a:gd name="adj1" fmla="val 46509"/>
              <a:gd name="adj2" fmla="val 42098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AutoShape 28"/>
          <p:cNvSpPr>
            <a:spLocks noChangeArrowheads="1"/>
          </p:cNvSpPr>
          <p:nvPr/>
        </p:nvSpPr>
        <p:spPr bwMode="gray">
          <a:xfrm>
            <a:off x="428596" y="3857628"/>
            <a:ext cx="7929618" cy="1357322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AutoShape 28"/>
          <p:cNvSpPr>
            <a:spLocks noChangeArrowheads="1"/>
          </p:cNvSpPr>
          <p:nvPr/>
        </p:nvSpPr>
        <p:spPr bwMode="gray">
          <a:xfrm>
            <a:off x="428596" y="5373216"/>
            <a:ext cx="7929618" cy="1341932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Rectangle 31"/>
          <p:cNvSpPr>
            <a:spLocks noChangeArrowheads="1"/>
          </p:cNvSpPr>
          <p:nvPr/>
        </p:nvSpPr>
        <p:spPr bwMode="gray">
          <a:xfrm>
            <a:off x="1214414" y="3929066"/>
            <a:ext cx="6634339" cy="11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НЕПРЕРЫВНОЕ ОБРАЗОВАНИЕ ВОСПИТЫВАЮЩИХ ВЗРОСЛЫХ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(родительские собрания, семинары-практикумы, тренинги, 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мастер-классы, круглые столы)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gray">
          <a:xfrm>
            <a:off x="1000100" y="5451036"/>
            <a:ext cx="7143800" cy="11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СОВМЕСТНАЯ ДЕЯТЕЛЬНОСТЬ </a:t>
            </a:r>
          </a:p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ПЕДАГОГОВ, РОДИТЕЛЕЙ, ДЕТЕЙ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(участие в проектной деятельности, праздники, фестивали, совместные походы и экскурсии, выставки, совместное участие в конкурсах)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256989" y="4389227"/>
            <a:ext cx="168275" cy="168275"/>
            <a:chOff x="2928" y="2208"/>
            <a:chExt cx="262" cy="262"/>
          </a:xfrm>
        </p:grpSpPr>
        <p:sp>
          <p:nvSpPr>
            <p:cNvPr id="45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187624" y="2827281"/>
            <a:ext cx="168275" cy="168275"/>
            <a:chOff x="2928" y="2208"/>
            <a:chExt cx="262" cy="262"/>
          </a:xfrm>
        </p:grpSpPr>
        <p:sp>
          <p:nvSpPr>
            <p:cNvPr id="48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06554" y="1040284"/>
            <a:ext cx="4643470" cy="5214974"/>
          </a:xfrm>
        </p:spPr>
        <p:txBody>
          <a:bodyPr>
            <a:noAutofit/>
          </a:bodyPr>
          <a:lstStyle/>
          <a:p>
            <a:pPr algn="r"/>
            <a:r>
              <a:rPr lang="ru-RU" sz="2000" b="1" dirty="0" smtClean="0">
                <a:solidFill>
                  <a:srgbClr val="002060"/>
                </a:solidFill>
              </a:rPr>
              <a:t>Полное название: </a:t>
            </a:r>
            <a:r>
              <a:rPr lang="ru-RU" sz="2000" b="1" dirty="0" smtClean="0">
                <a:solidFill>
                  <a:srgbClr val="FF0000"/>
                </a:solidFill>
              </a:rPr>
              <a:t>Основная образовательная программа дошкольной образовательной </a:t>
            </a:r>
            <a:r>
              <a:rPr lang="ru-RU" sz="2000" b="1" dirty="0" smtClean="0">
                <a:solidFill>
                  <a:srgbClr val="FF0000"/>
                </a:solidFill>
              </a:rPr>
              <a:t>организации </a:t>
            </a:r>
            <a:r>
              <a:rPr lang="ru-RU" sz="2000" b="1" dirty="0" smtClean="0">
                <a:solidFill>
                  <a:srgbClr val="0000FF"/>
                </a:solidFill>
              </a:rPr>
              <a:t>«ЧАСТНОГО дошкольного </a:t>
            </a:r>
            <a:r>
              <a:rPr lang="ru-RU" sz="2000" b="1" dirty="0" smtClean="0">
                <a:solidFill>
                  <a:srgbClr val="0000FF"/>
                </a:solidFill>
              </a:rPr>
              <a:t>образовательного учреждения детский сад </a:t>
            </a:r>
            <a:r>
              <a:rPr lang="ru-RU" sz="2000" b="1" dirty="0" smtClean="0">
                <a:solidFill>
                  <a:srgbClr val="0000FF"/>
                </a:solidFill>
              </a:rPr>
              <a:t>«</a:t>
            </a:r>
            <a:r>
              <a:rPr lang="ru-RU" sz="2000" b="1" dirty="0" smtClean="0">
                <a:solidFill>
                  <a:srgbClr val="0000FF"/>
                </a:solidFill>
              </a:rPr>
              <a:t>СОЛНЫШКО</a:t>
            </a:r>
            <a:r>
              <a:rPr lang="ru-RU" sz="2000" b="1" dirty="0" smtClean="0">
                <a:solidFill>
                  <a:srgbClr val="0000FF"/>
                </a:solidFill>
              </a:rPr>
              <a:t>». </a:t>
            </a:r>
            <a:r>
              <a:rPr lang="ru-RU" sz="2300" b="1" dirty="0" smtClean="0"/>
              <a:t/>
            </a:r>
            <a:br>
              <a:rPr lang="ru-RU" sz="2300" b="1" dirty="0" smtClean="0"/>
            </a:br>
            <a:r>
              <a:rPr lang="ru-RU" sz="2300" b="1" dirty="0" smtClean="0">
                <a:solidFill>
                  <a:srgbClr val="002060"/>
                </a:solidFill>
              </a:rPr>
              <a:t>Сокращённое название: </a:t>
            </a:r>
            <a:r>
              <a:rPr lang="ru-RU" sz="2300" dirty="0" smtClean="0"/>
              <a:t/>
            </a:r>
            <a:br>
              <a:rPr lang="ru-RU" sz="2300" dirty="0" smtClean="0"/>
            </a:br>
            <a:r>
              <a:rPr lang="ru-RU" sz="2300" b="1" dirty="0" smtClean="0">
                <a:solidFill>
                  <a:srgbClr val="FF0000"/>
                </a:solidFill>
              </a:rPr>
              <a:t>ООП ДОО </a:t>
            </a:r>
            <a:br>
              <a:rPr lang="ru-RU" sz="2300" b="1" dirty="0" smtClean="0">
                <a:solidFill>
                  <a:srgbClr val="FF0000"/>
                </a:solidFill>
              </a:rPr>
            </a:br>
            <a:r>
              <a:rPr lang="ru-RU" sz="2300" b="1" dirty="0" smtClean="0">
                <a:solidFill>
                  <a:srgbClr val="002060"/>
                </a:solidFill>
              </a:rPr>
              <a:t>Срок реализации: </a:t>
            </a:r>
            <a:r>
              <a:rPr lang="ru-RU" sz="2300" dirty="0" smtClean="0"/>
              <a:t/>
            </a:r>
            <a:br>
              <a:rPr lang="ru-RU" sz="2300" dirty="0" smtClean="0"/>
            </a:br>
            <a:r>
              <a:rPr lang="ru-RU" sz="2300" b="1" dirty="0" smtClean="0">
                <a:solidFill>
                  <a:srgbClr val="FF0000"/>
                </a:solidFill>
              </a:rPr>
              <a:t>2015-2020гг.</a:t>
            </a:r>
            <a:br>
              <a:rPr lang="ru-RU" sz="2300" b="1" dirty="0" smtClean="0">
                <a:solidFill>
                  <a:srgbClr val="FF0000"/>
                </a:solidFill>
              </a:rPr>
            </a:br>
            <a:r>
              <a:rPr lang="ru-RU" sz="2300" b="1" dirty="0" smtClean="0">
                <a:solidFill>
                  <a:srgbClr val="0000FF"/>
                </a:solidFill>
              </a:rPr>
              <a:t>Ориентирована на детей в возрасте от 2 до 7 лет.</a:t>
            </a:r>
            <a:r>
              <a:rPr lang="ru-RU" sz="2300" b="1" dirty="0" smtClean="0"/>
              <a:t/>
            </a:r>
            <a:br>
              <a:rPr lang="ru-RU" sz="2300" b="1" dirty="0" smtClean="0"/>
            </a:b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48"/>
          <a:stretch/>
        </p:blipFill>
        <p:spPr>
          <a:xfrm>
            <a:off x="251520" y="260648"/>
            <a:ext cx="4159931" cy="6336704"/>
          </a:xfr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</a:rPr>
              <a:t>Направления вариативной части программы:</a:t>
            </a:r>
            <a:endParaRPr lang="ru-RU" sz="3200" b="1" dirty="0">
              <a:solidFill>
                <a:srgbClr val="000099"/>
              </a:solidFill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714348" y="1500174"/>
            <a:ext cx="4000528" cy="171451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 smtClean="0"/>
              <a:t>1. РЕГИОНАЛЬНЫЙ </a:t>
            </a:r>
          </a:p>
          <a:p>
            <a:pPr algn="ctr"/>
            <a:r>
              <a:rPr lang="ru-RU" sz="2400" b="1" dirty="0" smtClean="0"/>
              <a:t>КОМПОНЕНТ</a:t>
            </a:r>
            <a:endParaRPr lang="ru-RU" sz="2400" b="1" dirty="0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4929190" y="2428868"/>
            <a:ext cx="3571900" cy="207170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 </a:t>
            </a:r>
            <a:r>
              <a:rPr lang="ru-RU" sz="2400" b="1" dirty="0" smtClean="0"/>
              <a:t>2. ОСВОЕНИЕ НОВЫХ </a:t>
            </a:r>
          </a:p>
          <a:p>
            <a:pPr algn="ctr"/>
            <a:r>
              <a:rPr lang="ru-RU" sz="2400" b="1" dirty="0" smtClean="0"/>
              <a:t>ОБРАЗОВАТЕЛЬНЫХ </a:t>
            </a:r>
          </a:p>
          <a:p>
            <a:pPr algn="ctr"/>
            <a:r>
              <a:rPr lang="ru-RU" sz="2400" b="1" dirty="0" smtClean="0"/>
              <a:t>ТЕХНОЛОГИЙ</a:t>
            </a:r>
            <a:endParaRPr lang="ru-RU" sz="2400" b="1" dirty="0"/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85720" y="4000504"/>
            <a:ext cx="4357718" cy="171451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 smtClean="0"/>
              <a:t>3. ДОПОЛНИТЕЛЬНОЕ </a:t>
            </a:r>
          </a:p>
          <a:p>
            <a:pPr algn="ctr"/>
            <a:r>
              <a:rPr lang="ru-RU" sz="2400" b="1" dirty="0" smtClean="0"/>
              <a:t>ОБРАЗОВАНИЕ В КРУЖКАХ, </a:t>
            </a:r>
          </a:p>
          <a:p>
            <a:pPr algn="ctr"/>
            <a:r>
              <a:rPr lang="ru-RU" sz="2400" b="1" dirty="0" smtClean="0"/>
              <a:t>СЕКЦИЯХ </a:t>
            </a:r>
            <a:endParaRPr lang="ru-RU" sz="2400" b="1" dirty="0"/>
          </a:p>
        </p:txBody>
      </p:sp>
      <p:pic>
        <p:nvPicPr>
          <p:cNvPr id="27" name="Picture 2" descr="H:\Дет.сад\Картинки, рисунки\Дети и взрослые\дети рисую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857760"/>
            <a:ext cx="2000264" cy="150019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/>
              <a:t>Содержание </a:t>
            </a:r>
            <a:br>
              <a:rPr lang="ru-RU" sz="3200" b="1" dirty="0" smtClean="0"/>
            </a:br>
            <a:r>
              <a:rPr lang="ru-RU" sz="3200" b="1" dirty="0" smtClean="0"/>
              <a:t>организационного раздела: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86700" cy="4873752"/>
          </a:xfrm>
        </p:spPr>
        <p:txBody>
          <a:bodyPr/>
          <a:lstStyle/>
          <a:p>
            <a:pPr algn="just"/>
            <a:r>
              <a:rPr lang="ru-RU" b="1" dirty="0" smtClean="0"/>
              <a:t>Организационный раздел включает в себя:</a:t>
            </a:r>
          </a:p>
          <a:p>
            <a:pPr algn="just">
              <a:buFontTx/>
              <a:buChar char="-"/>
            </a:pPr>
            <a:r>
              <a:rPr lang="ru-RU" dirty="0" smtClean="0"/>
              <a:t>материально-техническое обеспечение;</a:t>
            </a:r>
          </a:p>
          <a:p>
            <a:pPr algn="just">
              <a:buFontTx/>
              <a:buChar char="-"/>
            </a:pPr>
            <a:r>
              <a:rPr lang="ru-RU" dirty="0" smtClean="0"/>
              <a:t>обеспеченность методическими материалами и средствами обучения и воспитания;</a:t>
            </a:r>
          </a:p>
          <a:p>
            <a:pPr algn="just">
              <a:buFontTx/>
              <a:buChar char="-"/>
            </a:pPr>
            <a:r>
              <a:rPr lang="ru-RU" dirty="0" smtClean="0"/>
              <a:t>организация режима пребывания детей в ДОО;</a:t>
            </a:r>
          </a:p>
          <a:p>
            <a:pPr algn="just">
              <a:buFontTx/>
              <a:buChar char="-"/>
            </a:pPr>
            <a:r>
              <a:rPr lang="ru-RU" dirty="0" smtClean="0"/>
              <a:t>особенности традиционных событий, праздников, мероприятий;</a:t>
            </a:r>
          </a:p>
          <a:p>
            <a:pPr algn="just">
              <a:buFontTx/>
              <a:buChar char="-"/>
            </a:pPr>
            <a:r>
              <a:rPr lang="ru-RU" dirty="0" smtClean="0"/>
              <a:t>учебный план и комплексно-тематическое планирование образовательной деятельности;</a:t>
            </a:r>
          </a:p>
          <a:p>
            <a:pPr algn="just">
              <a:buFontTx/>
              <a:buChar char="-"/>
            </a:pPr>
            <a:r>
              <a:rPr lang="ru-RU" dirty="0" smtClean="0"/>
              <a:t>особенности организации развивающей предметно-пространственной среды.</a:t>
            </a:r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0000FF"/>
                </a:solidFill>
              </a:rPr>
              <a:t>Контактная информация:</a:t>
            </a:r>
            <a:endParaRPr lang="ru-RU" sz="3600" b="1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250140" cy="4873752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/>
              <a:t>Юридический и почтовый адрес основного здания:</a:t>
            </a:r>
            <a:r>
              <a:rPr lang="ru-RU" dirty="0" smtClean="0"/>
              <a:t> </a:t>
            </a:r>
            <a:r>
              <a:rPr lang="ru-RU" dirty="0"/>
              <a:t>368608, РД, г. Дербент,  ул. </a:t>
            </a:r>
            <a:r>
              <a:rPr lang="ru-RU" dirty="0" err="1"/>
              <a:t>М.Ярагского</a:t>
            </a:r>
            <a:r>
              <a:rPr lang="ru-RU" dirty="0"/>
              <a:t>, 6</a:t>
            </a:r>
            <a:endParaRPr lang="ru-RU" dirty="0" smtClean="0"/>
          </a:p>
          <a:p>
            <a:pPr algn="just"/>
            <a:r>
              <a:rPr lang="ru-RU" dirty="0" smtClean="0"/>
              <a:t>Телефоны:89288037333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E-mail</a:t>
            </a:r>
            <a:r>
              <a:rPr lang="ru-RU" b="1" dirty="0" smtClean="0"/>
              <a:t>: </a:t>
            </a:r>
            <a:r>
              <a:rPr lang="en-US" dirty="0" smtClean="0">
                <a:hlinkClick r:id="rId2"/>
              </a:rPr>
              <a:t>solnishko.detsadder@mail.ru</a:t>
            </a:r>
            <a:r>
              <a:rPr lang="ru-RU" dirty="0" smtClean="0"/>
              <a:t>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b="1" dirty="0" smtClean="0"/>
              <a:t>Информационный </a:t>
            </a:r>
            <a:r>
              <a:rPr lang="ru-RU" b="1" dirty="0" smtClean="0"/>
              <a:t>сайт ДОУ: </a:t>
            </a:r>
            <a:r>
              <a:rPr lang="en-US" b="1" dirty="0">
                <a:hlinkClick r:id="rId3"/>
              </a:rPr>
              <a:t>https://chdousolnishko.tvoysadik.ru</a:t>
            </a:r>
            <a:r>
              <a:rPr lang="en-US" b="1" dirty="0" smtClean="0">
                <a:hlinkClick r:id="rId3"/>
              </a:rPr>
              <a:t>/</a:t>
            </a:r>
            <a:r>
              <a:rPr lang="ru-RU" b="1" dirty="0" smtClean="0"/>
              <a:t> </a:t>
            </a:r>
            <a:endParaRPr lang="ru-RU" b="1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14422"/>
            <a:ext cx="8229600" cy="3857652"/>
          </a:xfrm>
        </p:spPr>
        <p:txBody>
          <a:bodyPr/>
          <a:lstStyle/>
          <a:p>
            <a:pPr algn="ctr"/>
            <a:r>
              <a:rPr lang="ru-RU" sz="4800" b="1" dirty="0" smtClean="0">
                <a:solidFill>
                  <a:schemeClr val="tx2"/>
                </a:solidFill>
                <a:latin typeface="Georgia" pitchFamily="18" charset="0"/>
              </a:rPr>
              <a:t>Спасибо за внимание!</a:t>
            </a:r>
            <a:br>
              <a:rPr lang="ru-RU" sz="4800" b="1" dirty="0" smtClean="0">
                <a:solidFill>
                  <a:schemeClr val="tx2"/>
                </a:solidFill>
                <a:latin typeface="Georgia" pitchFamily="18" charset="0"/>
              </a:rPr>
            </a:br>
            <a:r>
              <a:rPr lang="ru-RU" sz="4800" b="1" dirty="0" smtClean="0">
                <a:solidFill>
                  <a:schemeClr val="tx2"/>
                </a:solidFill>
              </a:rPr>
              <a:t/>
            </a:r>
            <a:br>
              <a:rPr lang="ru-RU" sz="4800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23</a:t>
            </a:fld>
            <a:endParaRPr lang="ru-RU"/>
          </a:p>
        </p:txBody>
      </p:sp>
      <p:pic>
        <p:nvPicPr>
          <p:cNvPr id="4" name="Picture 9" descr="i?id=468950311-54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000496" y="4000504"/>
            <a:ext cx="1061896" cy="1235066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5500726" cy="6715148"/>
          </a:xfrm>
        </p:spPr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dirty="0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214282" y="928670"/>
            <a:ext cx="5357850" cy="56435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Образовательная программа разработана на основе </a:t>
            </a:r>
            <a:r>
              <a:rPr lang="ru-RU" dirty="0" smtClean="0"/>
              <a:t>Федерального государственного образовательного стандарта дошкольного образования (ФГОС ДО) (Приказ </a:t>
            </a:r>
            <a:r>
              <a:rPr lang="ru-RU" dirty="0" err="1" smtClean="0"/>
              <a:t>МОиН</a:t>
            </a:r>
            <a:r>
              <a:rPr lang="ru-RU" dirty="0" smtClean="0"/>
              <a:t> РФ № 1155 от </a:t>
            </a:r>
          </a:p>
          <a:p>
            <a:pPr>
              <a:buNone/>
            </a:pPr>
            <a:r>
              <a:rPr lang="ru-RU" dirty="0" smtClean="0"/>
              <a:t>   17 октября 2013г) и с учётом примерной общеобразовательной программы дошкольного образования «От рождения до школы» под редакцией </a:t>
            </a:r>
            <a:r>
              <a:rPr lang="ru-RU" dirty="0" err="1" smtClean="0"/>
              <a:t>Н.Е.Вераксы</a:t>
            </a:r>
            <a:r>
              <a:rPr lang="ru-RU" dirty="0" smtClean="0"/>
              <a:t>, Т.С.Комаровой, М.А.Васильевой.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1026" name="Picture 2" descr="C:\Documents and Settings\Администратор\Рабочий стол\IMG_84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928670"/>
            <a:ext cx="3143272" cy="4644603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образовательной</a:t>
            </a:r>
            <a:r>
              <a:rPr lang="ru-RU" sz="3200" b="1" dirty="0" smtClean="0">
                <a:solidFill>
                  <a:schemeClr val="tx2"/>
                </a:solidFill>
                <a:latin typeface="Georgia" pitchFamily="18" charset="0"/>
                <a:ea typeface="Bodoni MT"/>
              </a:rPr>
              <a:t> программы:</a:t>
            </a:r>
            <a:endParaRPr lang="ru-RU" sz="32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929058" y="1357299"/>
            <a:ext cx="4500594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just" fontAlgn="base">
              <a:spcBef>
                <a:spcPct val="0"/>
              </a:spcBef>
              <a:spcAft>
                <a:spcPct val="0"/>
              </a:spcAft>
              <a:tabLst>
                <a:tab pos="527050" algn="l"/>
                <a:tab pos="809625" algn="l"/>
              </a:tabLst>
            </a:pPr>
            <a:r>
              <a:rPr lang="ru-RU" sz="2000" dirty="0" smtClean="0"/>
              <a:t>Создание благоприятных условий для полноценного проживания ребенком дошкольного детства, формирование основ базовой культуры личности, всестороннее развитие психических и физических качеств в соответствии с возрастными и индивидуальными особенностями, подготовка к жизни в современном обществе, формирование предпосылок к учебной деятельности, обеспечение безопасности жизнедеятельности дошкольника.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7050" algn="l"/>
                <a:tab pos="809625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H:\Дет.сад\Картинки, рисунки\Дети и взрослые\дети рисую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143116"/>
            <a:ext cx="3041914" cy="228143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pPr algn="ctr"/>
            <a:r>
              <a:rPr lang="ru-RU" b="1" dirty="0" smtClean="0"/>
              <a:t>Задачи программы: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-214346" y="1214422"/>
            <a:ext cx="8501122" cy="5373818"/>
          </a:xfrm>
        </p:spPr>
        <p:txBody>
          <a:bodyPr>
            <a:normAutofit fontScale="92500" lnSpcReduction="10000"/>
          </a:bodyPr>
          <a:lstStyle/>
          <a:p>
            <a:pPr lvl="3" algn="just"/>
            <a:r>
              <a:rPr lang="x-none" smtClean="0"/>
              <a:t>Забота о здоровье, эмоциональном благополучии и своевременном всестороннем развитии каждого ребенка;</a:t>
            </a:r>
            <a:endParaRPr lang="ru-RU" sz="1600" dirty="0" smtClean="0"/>
          </a:p>
          <a:p>
            <a:pPr lvl="3" algn="just"/>
            <a:r>
              <a:rPr lang="x-none" smtClean="0"/>
              <a:t>Создание в группах атмосферы гуманного и доброжелательного отношения ко всем воспитанникам, что позволит растить их общительными, добрыми, любознательными, инициативными, стремящимися к самостоятельности и творчеству;</a:t>
            </a:r>
            <a:endParaRPr lang="ru-RU" sz="1600" dirty="0" smtClean="0"/>
          </a:p>
          <a:p>
            <a:pPr lvl="3" algn="just"/>
            <a:r>
              <a:rPr lang="x-none" smtClean="0"/>
              <a:t>Максимальное использование разнообразных видов детской деятельности; их интеграция в целях повышения эффективности образовательного процесса;</a:t>
            </a:r>
            <a:endParaRPr lang="ru-RU" sz="1600" dirty="0" smtClean="0"/>
          </a:p>
          <a:p>
            <a:pPr lvl="3" algn="just"/>
            <a:r>
              <a:rPr lang="x-none" smtClean="0"/>
              <a:t>Творческая организация (креативность) процесса воспитания и обучения;</a:t>
            </a:r>
            <a:endParaRPr lang="ru-RU" sz="1600" dirty="0" smtClean="0"/>
          </a:p>
          <a:p>
            <a:pPr lvl="3" algn="just"/>
            <a:r>
              <a:rPr lang="x-none" smtClean="0"/>
              <a:t>Вариативность использования образовательного материала, позволяющая развивать творчество в соответствии с интересами и наклонностями каждого ребенка;</a:t>
            </a:r>
            <a:endParaRPr lang="ru-RU" sz="1600" dirty="0" smtClean="0"/>
          </a:p>
          <a:p>
            <a:pPr lvl="3" algn="just"/>
            <a:r>
              <a:rPr lang="x-none" smtClean="0"/>
              <a:t>Уважительное отношение к результатам детского творчества;</a:t>
            </a:r>
            <a:endParaRPr lang="ru-RU" sz="1600" dirty="0" smtClean="0"/>
          </a:p>
          <a:p>
            <a:pPr lvl="3" algn="just"/>
            <a:r>
              <a:rPr lang="x-none" smtClean="0"/>
              <a:t>Единство подходов к воспитанию детей в условиях ДОУ и семьи;</a:t>
            </a:r>
            <a:endParaRPr lang="ru-RU" sz="1600" dirty="0" smtClean="0"/>
          </a:p>
          <a:p>
            <a:pPr lvl="3" algn="just"/>
            <a:r>
              <a:rPr lang="x-none" smtClean="0"/>
              <a:t>Соблюдение в работе детского сада и начальной школы преемственности, исключающей умственные и физические перегрузки в содержании образования  детей дошкольного возраста, обеспечивающей отсутствие давления предметного обучения.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214290"/>
            <a:ext cx="7643866" cy="12335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соответствии с требованиями ФГОС ДО программа состоит из двух частей: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1714488"/>
            <a:ext cx="7643866" cy="15001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Обязательная часть ( объем не менее 60% от её общего объёма)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3714752"/>
            <a:ext cx="4014790" cy="27717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Вариативная часть (часть, формируемая участниками образовательных отношений) – не более 40%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572000" y="1447800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3048000" y="32766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29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4460100"/>
            <a:ext cx="1928826" cy="1928826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428604"/>
            <a:ext cx="7139014" cy="1143008"/>
          </a:xfrm>
        </p:spPr>
        <p:txBody>
          <a:bodyPr>
            <a:normAutofit/>
          </a:bodyPr>
          <a:lstStyle/>
          <a:p>
            <a:pPr algn="ctr"/>
            <a:r>
              <a:rPr lang="ru-RU" altLang="ru-RU" sz="2800" b="1" dirty="0" smtClean="0">
                <a:solidFill>
                  <a:srgbClr val="002060"/>
                </a:solidFill>
              </a:rPr>
              <a:t>Образовательная программа ДОО </a:t>
            </a:r>
            <a:br>
              <a:rPr lang="ru-RU" altLang="ru-RU" sz="2800" b="1" dirty="0" smtClean="0">
                <a:solidFill>
                  <a:srgbClr val="002060"/>
                </a:solidFill>
              </a:rPr>
            </a:br>
            <a:r>
              <a:rPr lang="ru-RU" altLang="ru-RU" sz="2800" b="1" dirty="0" smtClean="0">
                <a:solidFill>
                  <a:srgbClr val="002060"/>
                </a:solidFill>
              </a:rPr>
              <a:t>включает три основных раздела:</a:t>
            </a:r>
            <a:endParaRPr lang="en-US" altLang="ru-RU" sz="2800" dirty="0">
              <a:solidFill>
                <a:srgbClr val="002060"/>
              </a:solidFill>
            </a:endParaRP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blackGray">
          <a:xfrm rot="16200000" flipH="1" flipV="1">
            <a:off x="3539630" y="1668469"/>
            <a:ext cx="979006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251723" y="5745463"/>
            <a:ext cx="168275" cy="168275"/>
            <a:chOff x="2928" y="2208"/>
            <a:chExt cx="262" cy="262"/>
          </a:xfrm>
        </p:grpSpPr>
        <p:sp>
          <p:nvSpPr>
            <p:cNvPr id="8214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20" name="AutoShape 28"/>
          <p:cNvSpPr>
            <a:spLocks noChangeArrowheads="1"/>
          </p:cNvSpPr>
          <p:nvPr/>
        </p:nvSpPr>
        <p:spPr bwMode="gray">
          <a:xfrm>
            <a:off x="857224" y="2500306"/>
            <a:ext cx="7272808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gray">
          <a:xfrm>
            <a:off x="1500166" y="2708920"/>
            <a:ext cx="6384202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cs typeface="Arial" charset="0"/>
              </a:rPr>
              <a:t>ЦЕЛЕВОЙ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8226" name="AutoShape 34"/>
          <p:cNvSpPr>
            <a:spLocks noChangeArrowheads="1"/>
          </p:cNvSpPr>
          <p:nvPr/>
        </p:nvSpPr>
        <p:spPr bwMode="blackGray">
          <a:xfrm rot="16200000" flipV="1">
            <a:off x="4213129" y="1668468"/>
            <a:ext cx="1080120" cy="755650"/>
          </a:xfrm>
          <a:prstGeom prst="rightArrow">
            <a:avLst>
              <a:gd name="adj1" fmla="val 46509"/>
              <a:gd name="adj2" fmla="val 42098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AutoShape 28"/>
          <p:cNvSpPr>
            <a:spLocks noChangeArrowheads="1"/>
          </p:cNvSpPr>
          <p:nvPr/>
        </p:nvSpPr>
        <p:spPr bwMode="gray">
          <a:xfrm>
            <a:off x="785786" y="3929066"/>
            <a:ext cx="7272808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AutoShape 28"/>
          <p:cNvSpPr>
            <a:spLocks noChangeArrowheads="1"/>
          </p:cNvSpPr>
          <p:nvPr/>
        </p:nvSpPr>
        <p:spPr bwMode="gray">
          <a:xfrm>
            <a:off x="810597" y="5373216"/>
            <a:ext cx="7337675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Rectangle 31"/>
          <p:cNvSpPr>
            <a:spLocks noChangeArrowheads="1"/>
          </p:cNvSpPr>
          <p:nvPr/>
        </p:nvSpPr>
        <p:spPr bwMode="gray">
          <a:xfrm>
            <a:off x="1575673" y="4159150"/>
            <a:ext cx="6273080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cs typeface="Arial" charset="0"/>
              </a:rPr>
              <a:t>СОДЕРЖАТЕЛЬНЫЙ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gray">
          <a:xfrm>
            <a:off x="1651873" y="5451036"/>
            <a:ext cx="6120680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cs typeface="Arial" charset="0"/>
              </a:rPr>
              <a:t>ОРГАНИЗАЦИОННЫЙ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256989" y="4389227"/>
            <a:ext cx="168275" cy="168275"/>
            <a:chOff x="2928" y="2208"/>
            <a:chExt cx="262" cy="262"/>
          </a:xfrm>
        </p:grpSpPr>
        <p:sp>
          <p:nvSpPr>
            <p:cNvPr id="45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187624" y="2827281"/>
            <a:ext cx="168275" cy="168275"/>
            <a:chOff x="2928" y="2208"/>
            <a:chExt cx="262" cy="262"/>
          </a:xfrm>
        </p:grpSpPr>
        <p:sp>
          <p:nvSpPr>
            <p:cNvPr id="48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pPr algn="ctr"/>
            <a:r>
              <a:rPr lang="ru-RU" b="1" dirty="0" smtClean="0"/>
              <a:t>Содержание целевого раздела: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357298"/>
            <a:ext cx="7500990" cy="5214974"/>
          </a:xfrm>
        </p:spPr>
        <p:txBody>
          <a:bodyPr/>
          <a:lstStyle/>
          <a:p>
            <a:pPr algn="just"/>
            <a:r>
              <a:rPr lang="ru-RU" b="1" dirty="0" smtClean="0"/>
              <a:t>Целевой раздел </a:t>
            </a:r>
            <a:r>
              <a:rPr lang="ru-RU" dirty="0" smtClean="0"/>
              <a:t>включает в себя: пояснительную записку, цели и задачи программы, принципы и подходы к её формированию, характеристики особенностей развития детей, а также планируемые результаты освоения программы. Результаты освоения образовательной программы представлены в виде целевых ориентиров дошкольного образования, которые представляют собой социально-нормативные возрастные характеристики возможных достижений ребёнка на этапе завершения уровня дошкольного образования.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142852"/>
            <a:ext cx="7972452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Целевые ориентиры образования в младенческом и раннем возрасте: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142844" y="1142984"/>
            <a:ext cx="8572560" cy="571501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интересуется окружающими предметами и активно действует с ними; эмоционально вовлечен в действия с игрушками и другими 18 предметами, стремится проявлять настойчивость в достижении результата своих действий.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 специфические, культурно фиксированные предметные действия, знает назначение бытовых предметов (ложки, расчески, карандаша и пр.) и умеет пользоваться ими. Владеет простейшими навыками самообслуживания; стремится проявлять самостоятельность в бытовом и игровом поведении; проявляет навыки опрятности.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 отрицательное отношение к грубости, жадности.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Соблюдает правила элементарной вежливости (самостоятельно или по напоминанию говорит «спасибо», «здравствуйте», «до свидания», «спокойной ночи» (в семье, в группе)); имеет первичные представления об элементарных правилах поведения в детском саду, дома, на улице и старается соблюдать их.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Владеет активной речью, включенной в общение; может обращаться с вопросами и просьбами, понимает речь взрослых; знает названия окружающих предметов и игрушек. Речь становится полноценным средством общения с другими детьми.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Стремится к общению со взрослыми и активно подражает им в движениях и действиях; появляются игры, в которых ребенок воспроизводит действия взрослого. Эмоционально откликается на игру, предложенную взрослым, принимает игровую задачу.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 интерес к сверстникам; наблюдает за их действиями и подражает им. Умеет играть рядом со сверстниками, не мешая им. Проявляет интерес к совместным играм небольшими группами.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 интерес к окружающему миру природы, с интересом участвует в сезонных наблюдениях.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 интерес к стихам, песням и сказкам, рассматриванию картинок, стремится двигаться под музыку; эмоционально откликается на различные произведения культуры и искусства.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пониманием следит за действиями героев кукольного театра; проявляет желание участвовать в театрализованных и сюжетно-ролевых играх.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Проявляет интерес к продуктивной деятельности (рисование, лепка, конструирование, аппликация).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ребенка развита крупная моторика, он стремится осваивать раз- личные виды движений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(бег, лазанье, перешагивание и пр.). С интересом участвует в подвижных играх с простым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содержанием, несложными движениями. </a:t>
            </a:r>
          </a:p>
          <a:p>
            <a:pPr algn="just">
              <a:spcBef>
                <a:spcPts val="0"/>
              </a:spcBef>
            </a:pPr>
            <a:endParaRPr lang="ru-RU" sz="12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9</a:t>
            </a:fld>
            <a:endParaRPr lang="ru-RU" dirty="0"/>
          </a:p>
        </p:txBody>
      </p:sp>
      <p:pic>
        <p:nvPicPr>
          <p:cNvPr id="5" name="Picture 2" descr="C:\Documents and Settings\Администратор\Рабочий стол\материалы из интернета\разное\анимашки\b07ac9fd3b78cfbac221de5d5230488b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142852"/>
            <a:ext cx="1000132" cy="95931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645</TotalTime>
  <Words>2415</Words>
  <Application>Microsoft Office PowerPoint</Application>
  <PresentationFormat>Экран (4:3)</PresentationFormat>
  <Paragraphs>226</Paragraphs>
  <Slides>23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3" baseType="lpstr">
      <vt:lpstr>Arial</vt:lpstr>
      <vt:lpstr>Bodoni MT</vt:lpstr>
      <vt:lpstr>Calibri</vt:lpstr>
      <vt:lpstr>Century Schoolbook</vt:lpstr>
      <vt:lpstr>Courier New</vt:lpstr>
      <vt:lpstr>Georgia</vt:lpstr>
      <vt:lpstr>Times New Roman</vt:lpstr>
      <vt:lpstr>Wingdings</vt:lpstr>
      <vt:lpstr>Wingdings 2</vt:lpstr>
      <vt:lpstr>Эркер</vt:lpstr>
      <vt:lpstr>   Краткая презентация основной образовательной программы дошкольного образования  </vt:lpstr>
      <vt:lpstr>Полное название: Основная образовательная программа дошкольной образовательной организации «ЧАСТНОГО дошкольного образовательного учреждения детский сад «СОЛНЫШКО».  Сокращённое название:  ООП ДОО  Срок реализации:  2015-2020гг. Ориентирована на детей в возрасте от 2 до 7 лет. </vt:lpstr>
      <vt:lpstr> </vt:lpstr>
      <vt:lpstr>Цель образовательной программы:</vt:lpstr>
      <vt:lpstr>Задачи программы:</vt:lpstr>
      <vt:lpstr>  </vt:lpstr>
      <vt:lpstr>Образовательная программа ДОО  включает три основных раздела:</vt:lpstr>
      <vt:lpstr>Содержание целевого раздела:</vt:lpstr>
      <vt:lpstr>Целевые ориентиры образования в младенческом и раннем возрасте: </vt:lpstr>
      <vt:lpstr>Целевые ориентиры  на этапе завершения дошкольного образования: </vt:lpstr>
      <vt:lpstr>Презентация PowerPoint</vt:lpstr>
      <vt:lpstr>Содержательный раздел:</vt:lpstr>
      <vt:lpstr>Образовательные области, обеспечивающие разностороннее развитие детей по ФГОС ДО:</vt:lpstr>
      <vt:lpstr>ОБРАЗОВАТЕЛЬНАЯ ОБЛАСТЬ «ФИЗИЧЕСКОЕ РАЗВИТИЕ»:  </vt:lpstr>
      <vt:lpstr>ОБРАЗОВАТЕЛЬНАЯ ОБЛАСТЬ  «СОЦИАЛЬНО-КОММУНИКАТИВНОЕ РАЗВИТИЕ»:</vt:lpstr>
      <vt:lpstr>ОБРАЗОВАТЕЛЬНАЯ ОБЛАСТЬ «РЕЧЕВОЕ РАЗВИТИЕ»: </vt:lpstr>
      <vt:lpstr>ОБРАЗОВАТЕЛЬНАЯ ОБЛАСТЬ «ПОЗНАВАТЕЛЬНОЕ РАЗВИТИЕ»:</vt:lpstr>
      <vt:lpstr>ОБРАЗОВАТЕЛЬНАЯ ОБЛАСТЬ  «ХУДОЖЕСТВЕННО-ЭСТЕТИЧЕСКОЕ РАЗВИТИЕ»:</vt:lpstr>
      <vt:lpstr>Направления взаимодействия с семьями воспитанников:</vt:lpstr>
      <vt:lpstr>Направления вариативной части программы:</vt:lpstr>
      <vt:lpstr>Содержание  организационного раздела:</vt:lpstr>
      <vt:lpstr>Контактная информация:</vt:lpstr>
      <vt:lpstr>Спасибо за внимание!     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МАЛЫШОК ООП ДОО</dc:title>
  <dc:creator>Оксана Миляхова</dc:creator>
  <cp:lastModifiedBy>Пользователь</cp:lastModifiedBy>
  <cp:revision>129</cp:revision>
  <cp:lastPrinted>2019-11-18T12:47:57Z</cp:lastPrinted>
  <dcterms:created xsi:type="dcterms:W3CDTF">2013-12-24T12:41:12Z</dcterms:created>
  <dcterms:modified xsi:type="dcterms:W3CDTF">2019-11-18T12:49:06Z</dcterms:modified>
</cp:coreProperties>
</file>